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8288000" cy="10287000"/>
  <p:notesSz cx="6858000" cy="9144000"/>
  <p:embeddedFontLst>
    <p:embeddedFont>
      <p:font typeface="Montserrat" panose="00000500000000000000" pitchFamily="2" charset="0"/>
      <p:regular r:id="rId17"/>
    </p:embeddedFont>
    <p:embeddedFont>
      <p:font typeface="Montserrat Bold" panose="020B0604020202020204" charset="0"/>
      <p:regular r:id="rId18"/>
    </p:embeddedFont>
    <p:embeddedFont>
      <p:font typeface="Montserrat Medium" panose="00000600000000000000" pitchFamily="2" charset="0"/>
      <p:regular r:id="rId19"/>
    </p:embeddedFont>
    <p:embeddedFont>
      <p:font typeface="Neue Machina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134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svg"/><Relationship Id="rId7" Type="http://schemas.openxmlformats.org/officeDocument/2006/relationships/image" Target="../media/image3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svg"/><Relationship Id="rId10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jpe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2.sv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19979" y="3969374"/>
            <a:ext cx="13448042" cy="163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0"/>
              </a:lnSpc>
            </a:pPr>
            <a:r>
              <a:rPr lang="en-US" sz="9529">
                <a:solidFill>
                  <a:srgbClr val="FFFFFF"/>
                </a:solidFill>
                <a:latin typeface="Neue Machina Ultra-Bold"/>
              </a:rPr>
              <a:t>AI MINI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10550" y="6000283"/>
            <a:ext cx="4066900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Flower Identification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9979" y="7235288"/>
            <a:ext cx="14573194" cy="16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eue Machina Ultra-Bold"/>
              </a:rPr>
              <a:t>ANIS FARHANAH BINTI MOHD SHAMSHULBAHARIN 52213222131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eue Machina Ultra-Bold"/>
              </a:rPr>
              <a:t>DHANIA SOFIYA BINTI NIZAM 52213121119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Neue Machina Ultra-Bold"/>
              </a:rPr>
              <a:t>PRABHAKARA KRISHNA DATTA KOMMU 52213122413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880535" y="315615"/>
            <a:ext cx="928952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Training Mobile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3200" y="8432800"/>
            <a:ext cx="92895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Total time: 30min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CAA421-4B99-3259-E5D9-55539D005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386" y="1379474"/>
            <a:ext cx="7580249" cy="6299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910CDF-0432-43B3-F5E3-9785A1110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0004" y="1379474"/>
            <a:ext cx="7232531" cy="62995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8164" y="83793"/>
            <a:ext cx="11130050" cy="9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-Bold"/>
              </a:rPr>
              <a:t>Mobile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741" y="5711563"/>
            <a:ext cx="11130050" cy="69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9"/>
              </a:lnSpc>
            </a:pPr>
            <a:r>
              <a:rPr lang="en-US" sz="4063">
                <a:solidFill>
                  <a:srgbClr val="FFFFFF"/>
                </a:solidFill>
                <a:latin typeface="Neue Machina Ultra-Bold"/>
              </a:rPr>
              <a:t>Major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741" y="6637047"/>
            <a:ext cx="9441009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Accuracy: Accuracy approaches 1.0 quickly. Validation accuracy remains low and fluctuates around 0.2.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Loss: The training loss decreases steadily, while the validation loss fluctuates and remains high. This discrepancy indicates overfitting.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Confusion Matrix: The model correctly classifies some categories (e.g., 'Cactus' and 'Cherry Blossom'), but many show misclassification.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'Cherry Blossom' has the most correct predictions, at 286.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5342" y="3486827"/>
            <a:ext cx="4933517" cy="108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Mean Average</a:t>
            </a:r>
          </a:p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Precision: 0.030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6381B7-FD4A-BF89-6B48-5BCEA6414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8774" y="4806269"/>
            <a:ext cx="7036453" cy="5387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A12AEA-F271-7E4F-B18C-9870ED36C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50" y="1008963"/>
            <a:ext cx="11707125" cy="4473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22163" y="602663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40931" y="150225"/>
            <a:ext cx="12132298" cy="10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4000" dirty="0">
                <a:solidFill>
                  <a:srgbClr val="FFFFFF"/>
                </a:solidFill>
                <a:latin typeface="Neue Machina Ultra-Bold"/>
              </a:rPr>
              <a:t>Mean Average Precision Comparison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813267-0283-E2F1-570F-C5370BAF5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80" y="2441575"/>
            <a:ext cx="15753051" cy="29684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79810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77851" y="1478408"/>
            <a:ext cx="12132298" cy="11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Best Overall</a:t>
            </a:r>
          </a:p>
        </p:txBody>
      </p:sp>
      <p:sp>
        <p:nvSpPr>
          <p:cNvPr id="8" name="Freeform 8"/>
          <p:cNvSpPr/>
          <p:nvPr/>
        </p:nvSpPr>
        <p:spPr>
          <a:xfrm>
            <a:off x="7535847" y="3862518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72667" y="7249562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85757" y="5904254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79403" y="7377406"/>
            <a:ext cx="2853714" cy="84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Mid train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7143" y="4204675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Mid accuracy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3964" y="7377406"/>
            <a:ext cx="2853714" cy="84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Better generalization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0931" y="7975810"/>
            <a:ext cx="13448042" cy="108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6229" dirty="0">
                <a:solidFill>
                  <a:srgbClr val="FFFFFF"/>
                </a:solidFill>
                <a:latin typeface="Neue Machina Ultra-Bold"/>
              </a:rPr>
              <a:t>ResNet50</a:t>
            </a:r>
          </a:p>
        </p:txBody>
      </p:sp>
    </p:spTree>
    <p:extLst>
      <p:ext uri="{BB962C8B-B14F-4D97-AF65-F5344CB8AC3E}">
        <p14:creationId xmlns:p14="http://schemas.microsoft.com/office/powerpoint/2010/main" val="366324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89677" y="579165"/>
            <a:ext cx="1083723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00696" y="2180340"/>
            <a:ext cx="9352067" cy="705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"/>
              </a:lnSpc>
            </a:pPr>
            <a:endParaRPr/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Model with the shortest training time is Mobile.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"/>
            </a:endParaRP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Model with the highest accuracy is DenseNet.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"/>
            </a:endParaRP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Model with the most balance between time and precision is ResNet.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"/>
            </a:endParaRP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class with the highest correct prediction is Cherry Blossom in all models.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class with the lowest prediction score in all models is Orchid. 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"/>
            </a:endParaRP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best model is decided to be ResNet.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"/>
            </a:endParaRP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Overfitting is an issue in all models.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45417" y="4200702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89677" y="579165"/>
            <a:ext cx="1083723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Data Collection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00696" y="2161290"/>
            <a:ext cx="9352067" cy="137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Used a web crawler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Done on the website Unsplash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Collected 1100 images for each class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95963" y="4198811"/>
            <a:ext cx="9352067" cy="555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Classes Present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Cactus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Cherry Blossom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Dahlia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Daisy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Hibiscus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Indian Lotus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Orchid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Rose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Sunflower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Tulip</a:t>
            </a:r>
          </a:p>
          <a:p>
            <a:pPr algn="l">
              <a:lnSpc>
                <a:spcPts val="3621"/>
              </a:lnSpc>
            </a:pPr>
            <a:endParaRPr lang="en-US" sz="2586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898" y="2346313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26913" y="166493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6005" y="5803314"/>
            <a:ext cx="5236516" cy="3927387"/>
          </a:xfrm>
          <a:custGeom>
            <a:avLst/>
            <a:gdLst/>
            <a:ahLst/>
            <a:cxnLst/>
            <a:rect l="l" t="t" r="r" b="b"/>
            <a:pathLst>
              <a:path w="5236516" h="3927387">
                <a:moveTo>
                  <a:pt x="0" y="0"/>
                </a:moveTo>
                <a:lnTo>
                  <a:pt x="5236516" y="0"/>
                </a:lnTo>
                <a:lnTo>
                  <a:pt x="5236516" y="3927387"/>
                </a:lnTo>
                <a:lnTo>
                  <a:pt x="0" y="3927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995284" y="5803314"/>
            <a:ext cx="4998867" cy="3999093"/>
          </a:xfrm>
          <a:custGeom>
            <a:avLst/>
            <a:gdLst/>
            <a:ahLst/>
            <a:cxnLst/>
            <a:rect l="l" t="t" r="r" b="b"/>
            <a:pathLst>
              <a:path w="4998867" h="3999093">
                <a:moveTo>
                  <a:pt x="0" y="0"/>
                </a:moveTo>
                <a:lnTo>
                  <a:pt x="4998867" y="0"/>
                </a:lnTo>
                <a:lnTo>
                  <a:pt x="4998867" y="3999093"/>
                </a:lnTo>
                <a:lnTo>
                  <a:pt x="0" y="3999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28987" y="2426549"/>
            <a:ext cx="4917239" cy="7375858"/>
          </a:xfrm>
          <a:custGeom>
            <a:avLst/>
            <a:gdLst/>
            <a:ahLst/>
            <a:cxnLst/>
            <a:rect l="l" t="t" r="r" b="b"/>
            <a:pathLst>
              <a:path w="4917239" h="7375858">
                <a:moveTo>
                  <a:pt x="0" y="0"/>
                </a:moveTo>
                <a:lnTo>
                  <a:pt x="4917239" y="0"/>
                </a:lnTo>
                <a:lnTo>
                  <a:pt x="4917239" y="7375858"/>
                </a:lnTo>
                <a:lnTo>
                  <a:pt x="0" y="7375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89677" y="579165"/>
            <a:ext cx="1083723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eue Machina Ultra-Bold"/>
              </a:rPr>
              <a:t>Data Cleaning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0696" y="2161290"/>
            <a:ext cx="9352067" cy="137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Unsuitable pictures are deleted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best sort of pictures are kept</a:t>
            </a:r>
          </a:p>
          <a:p>
            <a:pPr marL="558436" lvl="1" indent="-279218" algn="l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Some confusion are expected due to colors of flowers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95963" y="4198811"/>
            <a:ext cx="9352067" cy="44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Example: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2467" y="3699620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09570" y="3433698"/>
            <a:ext cx="2068860" cy="3419603"/>
          </a:xfrm>
          <a:custGeom>
            <a:avLst/>
            <a:gdLst/>
            <a:ahLst/>
            <a:cxnLst/>
            <a:rect l="l" t="t" r="r" b="b"/>
            <a:pathLst>
              <a:path w="2068860" h="3419603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34830" y="3433698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5304" y="1515357"/>
            <a:ext cx="1431886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Ratio of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3683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56% Train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86929" y="7132887"/>
            <a:ext cx="4714141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23% Valid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34674" y="7132887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21% Test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925" y="8764588"/>
            <a:ext cx="1431886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Total images: 9907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7355" y="7797542"/>
            <a:ext cx="2702298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5522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2851" y="7797542"/>
            <a:ext cx="2702298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2293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4621" y="7797542"/>
            <a:ext cx="790575" cy="43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2092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342394"/>
            <a:ext cx="4290504" cy="1810294"/>
            <a:chOff x="0" y="0"/>
            <a:chExt cx="156518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660400"/>
            </a:xfrm>
            <a:custGeom>
              <a:avLst/>
              <a:gdLst/>
              <a:ahLst/>
              <a:cxnLst/>
              <a:rect l="l" t="t" r="r" b="b"/>
              <a:pathLst>
                <a:path w="1565188" h="660400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225828" y="3342394"/>
            <a:ext cx="4290504" cy="1810294"/>
            <a:chOff x="0" y="0"/>
            <a:chExt cx="1565187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8" cy="660400"/>
            </a:xfrm>
            <a:custGeom>
              <a:avLst/>
              <a:gdLst/>
              <a:ahLst/>
              <a:cxnLst/>
              <a:rect l="l" t="t" r="r" b="b"/>
              <a:pathLst>
                <a:path w="1565188" h="660400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487719" y="3342394"/>
            <a:ext cx="4290504" cy="1810294"/>
            <a:chOff x="0" y="0"/>
            <a:chExt cx="1565187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660400"/>
            </a:xfrm>
            <a:custGeom>
              <a:avLst/>
              <a:gdLst/>
              <a:ahLst/>
              <a:cxnLst/>
              <a:rect l="l" t="t" r="r" b="b"/>
              <a:pathLst>
                <a:path w="1565188" h="660400">
                  <a:moveTo>
                    <a:pt x="144072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535940"/>
                  </a:lnTo>
                  <a:cubicBezTo>
                    <a:pt x="1565188" y="604520"/>
                    <a:pt x="1509307" y="660400"/>
                    <a:pt x="1440727" y="660400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28700" y="828675"/>
            <a:ext cx="12221686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Data Modelling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71" y="3750603"/>
            <a:ext cx="3694321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Neue Machina Ultra-Bold"/>
              </a:rPr>
              <a:t>ResNet50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0952" y="3750603"/>
            <a:ext cx="3694321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Neue Machina Ultra-Bold"/>
              </a:rPr>
              <a:t>Dense121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85811" y="3769653"/>
            <a:ext cx="369432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Neue Machina Ultra-Bold"/>
              </a:rPr>
              <a:t>MobileNetv3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880535" y="315615"/>
            <a:ext cx="928952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Training ResNet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3200" y="8432800"/>
            <a:ext cx="92895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Total time: 90min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5E05B7-2A66-FDAD-993A-D83410051F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663" y="1376130"/>
            <a:ext cx="7718859" cy="6338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B3D95-88A1-3088-6762-D87F308B6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433" y="1440863"/>
            <a:ext cx="7228394" cy="63082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8164" y="83793"/>
            <a:ext cx="11130050" cy="9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-Bold"/>
              </a:rPr>
              <a:t>ResNet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741" y="5711563"/>
            <a:ext cx="11130050" cy="69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9"/>
              </a:lnSpc>
            </a:pPr>
            <a:r>
              <a:rPr lang="en-US" sz="4063">
                <a:solidFill>
                  <a:srgbClr val="FFFFFF"/>
                </a:solidFill>
                <a:latin typeface="Neue Machina Ultra-Bold"/>
              </a:rPr>
              <a:t>Major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741" y="6637047"/>
            <a:ext cx="9441009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Accuracy: Accuracy approaches 1.0. Validation accuracy shows improvement, reaching 0.6. Better generalization compared to MobileNetV3.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Loss: The training loss decreases and stabilizes at low value, validation loss remains higher indicating some overfitting.</a:t>
            </a:r>
          </a:p>
          <a:p>
            <a:pPr algn="l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Montserrat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Confusion Matrix: The model shows a balanced performance across categories.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Cherry Blossom has the most correct prediction at 45.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75342" y="3486827"/>
            <a:ext cx="4933517" cy="108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Mean Average</a:t>
            </a:r>
          </a:p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Precision: 0.094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2FF449-C3B7-2542-36CF-485651545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380" y="4907897"/>
            <a:ext cx="7094797" cy="53736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DB0F9-8BA5-666F-3CB4-5AE5B2206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91" y="1037853"/>
            <a:ext cx="11854290" cy="44429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880535" y="315615"/>
            <a:ext cx="928952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Neue Machina Ultra-Bold"/>
              </a:rPr>
              <a:t>Training DenseNet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3200" y="8432800"/>
            <a:ext cx="92895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eue Machina Ultra-Bold"/>
              </a:rPr>
              <a:t>Total time: 150min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26E2E8-32FC-5BE5-D2CB-F97FA3C431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499" y="1415463"/>
            <a:ext cx="7580101" cy="6334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42CD75-05FD-F593-3645-383AD739E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00538" y="1415463"/>
            <a:ext cx="7266169" cy="62995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8164" y="83793"/>
            <a:ext cx="11130050" cy="9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9"/>
              </a:lnSpc>
            </a:pPr>
            <a:r>
              <a:rPr lang="en-US" sz="5563">
                <a:solidFill>
                  <a:srgbClr val="FFFFFF"/>
                </a:solidFill>
                <a:latin typeface="Neue Machina Ultra-Bold"/>
              </a:rPr>
              <a:t>DenseNet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741" y="5711563"/>
            <a:ext cx="11130050" cy="69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9"/>
              </a:lnSpc>
            </a:pPr>
            <a:r>
              <a:rPr lang="en-US" sz="4063">
                <a:solidFill>
                  <a:srgbClr val="FFFFFF"/>
                </a:solidFill>
                <a:latin typeface="Neue Machina Ultra-Bold"/>
              </a:rPr>
              <a:t>Major Findings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684" y="6570372"/>
            <a:ext cx="9441009" cy="3525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Accuracy: Train accuracy increases near 1.0, validation accuracy improves to 0.7.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Loss: The training loss decreases and remains low, validation loss shows a more stable pattern, indicating good generalization with minimal overfitting.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FFFFFF"/>
              </a:solidFill>
              <a:latin typeface="Montserrat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Confusion Matrix: Misclassifications are still present but are less frequent compared to the other two models.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There is good generalization. 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Montserrat"/>
              </a:rPr>
              <a:t>Cherry Blossom is the best category at 65 correct prediction.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86791" y="3486827"/>
            <a:ext cx="4933517" cy="108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Mean Average</a:t>
            </a:r>
          </a:p>
          <a:p>
            <a:pPr algn="l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Neue Machina Ultra-Bold"/>
              </a:rPr>
              <a:t>Precision: 0.104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0CF701-C43E-D538-AE6F-C9CB5F784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9045" y="5143501"/>
            <a:ext cx="6717146" cy="5037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C23A50-BB27-1070-EE90-7B3BABD8B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163" y="1239800"/>
            <a:ext cx="10875087" cy="4168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445</Words>
  <Application>Microsoft Office PowerPoint</Application>
  <PresentationFormat>Custom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Neue Machina Ultra-Bold</vt:lpstr>
      <vt:lpstr>Montserrat</vt:lpstr>
      <vt:lpstr>Montserrat Bold</vt:lpstr>
      <vt:lpstr>Arial</vt:lpstr>
      <vt:lpstr>Calibri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MINI PROJECT</dc:title>
  <dc:creator>KRISHNA DATTA</dc:creator>
  <cp:lastModifiedBy>PRABHAKARA KRISHNA DATTA KOMMU</cp:lastModifiedBy>
  <cp:revision>3</cp:revision>
  <dcterms:created xsi:type="dcterms:W3CDTF">2006-08-16T00:00:00Z</dcterms:created>
  <dcterms:modified xsi:type="dcterms:W3CDTF">2024-06-23T11:19:32Z</dcterms:modified>
  <dc:identifier>DAGIo_km2Ic</dc:identifier>
</cp:coreProperties>
</file>